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27"/>
  </p:notesMasterIdLst>
  <p:sldIdLst>
    <p:sldId id="405" r:id="rId2"/>
    <p:sldId id="400" r:id="rId3"/>
    <p:sldId id="417" r:id="rId4"/>
    <p:sldId id="277" r:id="rId5"/>
    <p:sldId id="418" r:id="rId6"/>
    <p:sldId id="379" r:id="rId7"/>
    <p:sldId id="382" r:id="rId8"/>
    <p:sldId id="383" r:id="rId9"/>
    <p:sldId id="384" r:id="rId10"/>
    <p:sldId id="421" r:id="rId11"/>
    <p:sldId id="386" r:id="rId12"/>
    <p:sldId id="385" r:id="rId13"/>
    <p:sldId id="389" r:id="rId14"/>
    <p:sldId id="419" r:id="rId15"/>
    <p:sldId id="413" r:id="rId16"/>
    <p:sldId id="414" r:id="rId17"/>
    <p:sldId id="424" r:id="rId18"/>
    <p:sldId id="427" r:id="rId19"/>
    <p:sldId id="428" r:id="rId20"/>
    <p:sldId id="415" r:id="rId21"/>
    <p:sldId id="429" r:id="rId22"/>
    <p:sldId id="416" r:id="rId23"/>
    <p:sldId id="381" r:id="rId24"/>
    <p:sldId id="380" r:id="rId25"/>
    <p:sldId id="366" r:id="rId26"/>
  </p:sldIdLst>
  <p:sldSz cx="12192000" cy="6858000"/>
  <p:notesSz cx="6997700" cy="91948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reightMicro Pro Book" panose="020B0604020202020204" charset="0"/>
      <p:regular r:id="rId32"/>
      <p:italic r:id="rId33"/>
    </p:embeddedFont>
    <p:embeddedFont>
      <p:font typeface="FreightMicro Pro Light" panose="020B0604020202020204" charset="0"/>
      <p:regular r:id="rId34"/>
      <p:italic r:id="rId35"/>
    </p:embeddedFont>
    <p:embeddedFont>
      <p:font typeface="FreightMicro Pro Medium" panose="020B0604020202020204" charset="0"/>
      <p:regular r:id="rId36"/>
      <p:italic r:id="rId37"/>
    </p:embeddedFont>
    <p:embeddedFont>
      <p:font typeface="FreightSans Pro Book" panose="020B0604020202020204" charset="0"/>
      <p:regular r:id="rId38"/>
      <p:italic r:id="rId39"/>
    </p:embeddedFont>
    <p:embeddedFont>
      <p:font typeface="Open Sans Light" panose="020B0306030504020204" pitchFamily="34" charset="0"/>
      <p:regular r:id="rId40"/>
      <p: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Source Code Pro" panose="020B0509030403020204" pitchFamily="49" charset="0"/>
      <p:regular r:id="rId46"/>
      <p:bold r:id="rId47"/>
      <p:italic r:id="rId48"/>
      <p:boldItalic r:id="rId49"/>
    </p:embeddedFont>
    <p:embeddedFont>
      <p:font typeface="Source Code Pro Medium" panose="020B0509030403020204" pitchFamily="49" charset="0"/>
      <p:regular r:id="rId50"/>
      <p:italic r:id="rId51"/>
    </p:embeddedFont>
    <p:embeddedFont>
      <p:font typeface="Work Sans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91"/>
    <p:restoredTop sz="90340"/>
  </p:normalViewPr>
  <p:slideViewPr>
    <p:cSldViewPr snapToGrid="0">
      <p:cViewPr varScale="1">
        <p:scale>
          <a:sx n="145" d="100"/>
          <a:sy n="145" d="100"/>
        </p:scale>
        <p:origin x="39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 Light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 Light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 Light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Sans Pro Book" panose="02000606030000020004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Book" panose="02000606030000020004" pitchFamily="2" charset="0"/>
                <a:ea typeface="Open Sans Light" panose="020B0606030504020204" pitchFamily="34" charset="0"/>
                <a:cs typeface="Open Sans Light" panose="020B0606030504020204" pitchFamily="34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Open Sans Light" panose="020B0606030504020204" pitchFamily="34" charset="0"/>
                <a:cs typeface="Open Sans Light" panose="020B0606030504020204" pitchFamily="34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Book" panose="02000606030000020004" pitchFamily="2" charset="0"/>
              <a:ea typeface="Open Sans Light" panose="020B0606030504020204" pitchFamily="34" charset="0"/>
              <a:cs typeface="Open Sans Light" panose="020B0606030504020204" pitchFamily="34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 Light" panose="020B0606030504020204" pitchFamily="34" charset="0"/>
        <a:ea typeface="Open Sans Light" panose="020B0606030504020204" pitchFamily="34" charset="0"/>
        <a:cs typeface="Open Sans Light" panose="020B0606030504020204" pitchFamily="34" charset="0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1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82" name="Google Shape;282;p2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ea typeface="Open Sans Light" panose="020B0606030504020204" pitchFamily="34" charset="0"/>
                <a:cs typeface="Open Sans Light" panose="020B0606030504020204" pitchFamily="34" charset="0"/>
              </a:rPr>
              <a:t>4</a:t>
            </a:fld>
            <a:endParaRPr dirty="0"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2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82" name="Google Shape;282;p2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ea typeface="Open Sans Light" panose="020B0606030504020204" pitchFamily="34" charset="0"/>
                <a:cs typeface="Open Sans Light" panose="020B0606030504020204" pitchFamily="34" charset="0"/>
              </a:rPr>
              <a:t>5</a:t>
            </a:fld>
            <a:endParaRPr dirty="0"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9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sym typeface="Times New Roman"/>
              </a:rPr>
              <a:pPr algn="r"/>
              <a:t>20</a:t>
            </a:fld>
            <a:endParaRPr lang="en-US" sz="900" dirty="0">
              <a:solidFill>
                <a:schemeClr val="dk1"/>
              </a:solid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6285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sym typeface="Times New Roman"/>
              </a:rPr>
              <a:pPr algn="r"/>
              <a:t>21</a:t>
            </a:fld>
            <a:endParaRPr lang="en-US" sz="900" dirty="0">
              <a:solidFill>
                <a:schemeClr val="dk1"/>
              </a:solid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297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6999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6139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897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6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876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5296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1038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8932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269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9338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601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79770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19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95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6155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0178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1080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054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0222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205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6328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5923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cs61a.org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cs61a.org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cs61a.org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33420" TargetMode="External"/><Relationship Id="rId2" Type="http://schemas.openxmlformats.org/officeDocument/2006/relationships/hyperlink" Target="https://course-evaluations.berkeley.edu/Berkeley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26841" TargetMode="External"/><Relationship Id="rId2" Type="http://schemas.openxmlformats.org/officeDocument/2006/relationships/hyperlink" Target="https://www.gradescope.com/courses/786589/assignments/4672760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asses.berkeley.edu/content/2024-summer-data-c88c-001-lec-00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berkeley.edu/data-science-courses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Week 7, Summer 2024. 8/1 (Thurs)</a:t>
            </a:r>
          </a:p>
          <a:p>
            <a:r>
              <a:rPr lang="en-US" sz="3200" dirty="0"/>
              <a:t>Lecture 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F4B1-9D34-A70C-B441-18F186C5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4999" y="431074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0B3-37B0-3BBA-A008-DCA3DA1E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Eric Kim's favorite classes (in </a:t>
            </a:r>
            <a:r>
              <a:rPr lang="en-US"/>
              <a:t>no particular order)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CDDC-B859-C232-DF08-36A877A6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CS 61BL: sparked my love of CS and programming, taught by Prof. Colleen Lewis (great prof!)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 CS 188, 189: my first AI class, taught by Prof. Klein, Prof. Russell (great profs!)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 CS 161 (Computer Security): really, really fun class taught by Prof. David Wagner (great prof!)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CS 164 (Programming Languages and Compilers): Taught by Prof. Paul </a:t>
            </a:r>
            <a:r>
              <a:rPr lang="en-US" sz="2000" dirty="0" err="1">
                <a:latin typeface="inherit"/>
              </a:rPr>
              <a:t>Hilfinger</a:t>
            </a:r>
            <a:r>
              <a:rPr lang="en-US" sz="2000" dirty="0">
                <a:latin typeface="inherit"/>
              </a:rPr>
              <a:t> (great prof!).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inherit"/>
              </a:rPr>
              <a:t> History 124B ("The Recent United States: The United States from World War II to the Vietnam Era"): really great professor (Dr. Kathleen J. </a:t>
            </a:r>
            <a:r>
              <a:rPr lang="en-US" sz="2000" dirty="0" err="1">
                <a:latin typeface="inherit"/>
              </a:rPr>
              <a:t>Frydl</a:t>
            </a:r>
            <a:r>
              <a:rPr lang="en-US" sz="2000" dirty="0">
                <a:latin typeface="inherit"/>
              </a:rPr>
              <a:t>) that opened my eyes to, in my opinion, one of the most interesting + impactful (to today's modern world) parts of history.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Music 60, 61 ("Harmony"): Really enjoyable, memorable adventure into functional harmony, taught by Prof. David Pereira (great prof!).</a:t>
            </a:r>
          </a:p>
        </p:txBody>
      </p:sp>
    </p:spTree>
    <p:extLst>
      <p:ext uri="{BB962C8B-B14F-4D97-AF65-F5344CB8AC3E}">
        <p14:creationId xmlns:p14="http://schemas.microsoft.com/office/powerpoint/2010/main" val="213876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And there's lots more to Python!</a:t>
            </a:r>
          </a:p>
        </p:txBody>
      </p:sp>
    </p:spTree>
    <p:extLst>
      <p:ext uri="{BB962C8B-B14F-4D97-AF65-F5344CB8AC3E}">
        <p14:creationId xmlns:p14="http://schemas.microsoft.com/office/powerpoint/2010/main" val="186319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F3CB-971D-AA2F-AFCB-DAAFA535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8871B-900D-A515-4909-C9F6667F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Almost anything!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Webapp backends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 scraping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Natural Language Processing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Data analysis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Machine Learning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Scientific computing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Games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8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2CE7-C620-A0D5-D7AC-1AEC37D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0D43-30E2-529F-04FC-C7DF85D3F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Almost anything!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Thanks to libraries!</a:t>
            </a:r>
          </a:p>
          <a:p>
            <a:pPr algn="l" fontAlgn="base"/>
            <a:r>
              <a:rPr lang="en-US" dirty="0">
                <a:solidFill>
                  <a:srgbClr val="000000"/>
                </a:solidFill>
                <a:latin typeface="inherit"/>
              </a:rPr>
              <a:t> Don't try to memorize libraries, learn how to learn how to use them!</a:t>
            </a:r>
            <a:endParaRPr lang="en-US" b="0" i="0" u="none" strike="noStrike" dirty="0">
              <a:solidFill>
                <a:srgbClr val="000000"/>
              </a:solidFill>
              <a:effectLst/>
              <a:latin typeface="Work Sans" pitchFamily="2" charset="77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Webapp backends (Flask, Django)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 scraping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BeautifulSoup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Natural Language Processing (NLTK)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Data analysis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Numpy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Pandas, Matplotlib)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Machine Learning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FastAi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PyTorch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Keras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Tensorflow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Scientific computing (SciPy)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Games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Pygame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43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0B3-37B0-3BBA-A008-DCA3DA1E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DS/CS is ubiquitous in today's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CDDC-B859-C232-DF08-36A877A6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 The skills you'll learn in this course, and in the rest of your DS/CS degree, will be invaluable to MANY disciplines and </a:t>
            </a:r>
            <a:r>
              <a:rPr lang="en-US" sz="2400" dirty="0" err="1">
                <a:effectLst/>
                <a:latin typeface="inherit"/>
              </a:rPr>
              <a:t>industry+academia</a:t>
            </a:r>
            <a:endParaRPr lang="en-US" sz="2400" dirty="0">
              <a:effectLst/>
              <a:latin typeface="inherit"/>
            </a:endParaRPr>
          </a:p>
          <a:p>
            <a:pPr lvl="1"/>
            <a:r>
              <a:rPr lang="en-US" sz="2400" dirty="0">
                <a:latin typeface="inherit"/>
              </a:rPr>
              <a:t> Anecdote: in </a:t>
            </a:r>
            <a:r>
              <a:rPr lang="en-US" sz="2400" dirty="0" err="1">
                <a:latin typeface="inherit"/>
              </a:rPr>
              <a:t>medicine+tech</a:t>
            </a:r>
            <a:r>
              <a:rPr lang="en-US" sz="2400" dirty="0">
                <a:latin typeface="inherit"/>
              </a:rPr>
              <a:t>, it's easier for a DS/CS person to pick up relevant medical knowledge than it is for a doctor to pick up relevant programming/data-science knowledge.</a:t>
            </a:r>
          </a:p>
          <a:p>
            <a:r>
              <a:rPr lang="en-US" sz="2400" dirty="0">
                <a:latin typeface="inherit"/>
              </a:rPr>
              <a:t> Intersection of X + CS/DS is really exciting! Take advantage!</a:t>
            </a:r>
          </a:p>
          <a:p>
            <a:pPr lvl="1"/>
            <a:r>
              <a:rPr lang="en-US" sz="2400" dirty="0">
                <a:effectLst/>
                <a:latin typeface="inherit"/>
              </a:rPr>
              <a:t> Health/medicine + CS/DS</a:t>
            </a:r>
          </a:p>
          <a:p>
            <a:pPr lvl="1"/>
            <a:r>
              <a:rPr lang="en-US" sz="2400" dirty="0">
                <a:latin typeface="inherit"/>
              </a:rPr>
              <a:t> Finance + CS/DS</a:t>
            </a:r>
          </a:p>
          <a:p>
            <a:pPr lvl="1"/>
            <a:r>
              <a:rPr lang="en-US" sz="2400" dirty="0">
                <a:effectLst/>
                <a:latin typeface="inherit"/>
              </a:rPr>
              <a:t> Entertainment + CS/DS</a:t>
            </a:r>
          </a:p>
          <a:p>
            <a:pPr lvl="1"/>
            <a:r>
              <a:rPr lang="en-US" sz="2400" dirty="0">
                <a:latin typeface="inherit"/>
              </a:rPr>
              <a:t> Law + CS/DS</a:t>
            </a:r>
          </a:p>
          <a:p>
            <a:pPr lvl="1"/>
            <a:r>
              <a:rPr lang="en-US" sz="2400" dirty="0">
                <a:effectLst/>
                <a:latin typeface="inherit"/>
              </a:rPr>
              <a:t> (the sky is the limit!)</a:t>
            </a:r>
          </a:p>
          <a:p>
            <a:pPr lvl="1"/>
            <a:endParaRPr lang="en-US" sz="2400" dirty="0">
              <a:effectLst/>
              <a:latin typeface="inherit"/>
            </a:endParaRPr>
          </a:p>
          <a:p>
            <a:pPr lvl="2"/>
            <a:endParaRPr lang="en-US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56296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E1A9-3F27-79DB-4370-854D24B6E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7EDCB-EE65-AA46-B3FB-169D5A8D4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6460F-F01F-A523-5457-561B05D23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6178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964427-DF66-DB06-F4D2-4050320B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Approaching The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A5F35-90D6-E66E-6B19-39270BCA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Skim the topics (~1 min)</a:t>
            </a:r>
          </a:p>
          <a:p>
            <a:r>
              <a:rPr lang="en-US" dirty="0"/>
              <a:t> Handle the "easy"(</a:t>
            </a:r>
            <a:r>
              <a:rPr lang="en-US" dirty="0" err="1"/>
              <a:t>est</a:t>
            </a:r>
            <a:r>
              <a:rPr lang="en-US" dirty="0"/>
              <a:t>) questions first</a:t>
            </a:r>
          </a:p>
          <a:p>
            <a:r>
              <a:rPr lang="en-US" dirty="0"/>
              <a:t> </a:t>
            </a:r>
            <a:r>
              <a:rPr lang="en-US" b="1" dirty="0"/>
              <a:t>Read the whole question first!</a:t>
            </a:r>
          </a:p>
          <a:p>
            <a:r>
              <a:rPr lang="en-US" b="1" dirty="0"/>
              <a:t> Read the text</a:t>
            </a:r>
          </a:p>
          <a:p>
            <a:r>
              <a:rPr lang="en-US" b="1" dirty="0"/>
              <a:t> Read the </a:t>
            </a:r>
            <a:r>
              <a:rPr lang="en-US" b="1" dirty="0" err="1"/>
              <a:t>doctests</a:t>
            </a:r>
            <a:r>
              <a:rPr lang="en-US" b="1" dirty="0"/>
              <a:t>!</a:t>
            </a:r>
          </a:p>
          <a:p>
            <a:r>
              <a:rPr lang="en-US" dirty="0"/>
              <a:t> What techniques might be applicable?</a:t>
            </a:r>
          </a:p>
          <a:p>
            <a:pPr lvl="1"/>
            <a:r>
              <a:rPr lang="en-US" dirty="0"/>
              <a:t> Pattern matching is OK</a:t>
            </a:r>
          </a:p>
          <a:p>
            <a:r>
              <a:rPr lang="en-US" dirty="0"/>
              <a:t> Draft a solution on scratch paper!</a:t>
            </a:r>
          </a:p>
          <a:p>
            <a:r>
              <a:rPr lang="en-US" dirty="0"/>
              <a:t> Write yourself notes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49DD1-5281-3F89-77A9-015EA661F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6105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964427-DF66-DB06-F4D2-4050320B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practice: </a:t>
            </a:r>
            <a:r>
              <a:rPr lang="en-US" dirty="0">
                <a:hlinkClick r:id="rId2"/>
              </a:rPr>
              <a:t>https://code.cs61a.org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A5F35-90D6-E66E-6B19-39270BCA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following SQL practice, we will use the `records`, `salaries` table from code.cs61a.org</a:t>
            </a:r>
          </a:p>
          <a:p>
            <a:r>
              <a:rPr lang="en-US" dirty="0"/>
              <a:t> # (</a:t>
            </a:r>
            <a:r>
              <a:rPr lang="en-US" b="1" dirty="0">
                <a:highlight>
                  <a:srgbClr val="FFFF00"/>
                </a:highlight>
              </a:rPr>
              <a:t>Question</a:t>
            </a:r>
            <a:r>
              <a:rPr lang="en-US" dirty="0"/>
              <a:t>) what SQL query to show, for each employee's row, their supervisor's salary? (2022 salary is fine)</a:t>
            </a:r>
          </a:p>
          <a:p>
            <a:r>
              <a:rPr lang="en-US" dirty="0">
                <a:latin typeface="Consolas" panose="020B0609020204030204" pitchFamily="49" charset="0"/>
              </a:rPr>
              <a:t>select records.name, </a:t>
            </a:r>
            <a:r>
              <a:rPr lang="en-US" dirty="0" err="1">
                <a:latin typeface="Consolas" panose="020B0609020204030204" pitchFamily="49" charset="0"/>
              </a:rPr>
              <a:t>records.salary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records.supervisor</a:t>
            </a:r>
            <a:r>
              <a:rPr lang="en-US" dirty="0">
                <a:latin typeface="Consolas" panose="020B0609020204030204" pitchFamily="49" charset="0"/>
              </a:rPr>
              <a:t>, records2.salary as </a:t>
            </a:r>
            <a:r>
              <a:rPr lang="en-US" dirty="0" err="1">
                <a:latin typeface="Consolas" panose="020B0609020204030204" pitchFamily="49" charset="0"/>
              </a:rPr>
              <a:t>salarySupervisor</a:t>
            </a:r>
            <a:r>
              <a:rPr lang="en-US" dirty="0">
                <a:latin typeface="Consolas" panose="020B0609020204030204" pitchFamily="49" charset="0"/>
              </a:rPr>
              <a:t> from records, records as records2 where </a:t>
            </a:r>
            <a:r>
              <a:rPr lang="en-US" dirty="0" err="1">
                <a:latin typeface="Consolas" panose="020B0609020204030204" pitchFamily="49" charset="0"/>
              </a:rPr>
              <a:t>records.supervisor</a:t>
            </a:r>
            <a:r>
              <a:rPr lang="en-US" dirty="0">
                <a:latin typeface="Consolas" panose="020B0609020204030204" pitchFamily="49" charset="0"/>
              </a:rPr>
              <a:t> = records2.name;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49DD1-5281-3F89-77A9-015EA661F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256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964427-DF66-DB06-F4D2-4050320B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practice: </a:t>
            </a:r>
            <a:r>
              <a:rPr lang="en-US" dirty="0">
                <a:hlinkClick r:id="rId2"/>
              </a:rPr>
              <a:t>https://code.cs61a.org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A5F35-90D6-E66E-6B19-39270BCA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following SQL practice, we will use the `records`, `salaries` table from code.cs61a.org</a:t>
            </a:r>
          </a:p>
          <a:p>
            <a:r>
              <a:rPr lang="en-US" dirty="0"/>
              <a:t># (</a:t>
            </a:r>
            <a:r>
              <a:rPr lang="en-US" b="1" dirty="0">
                <a:highlight>
                  <a:srgbClr val="FFFF00"/>
                </a:highlight>
              </a:rPr>
              <a:t>Question</a:t>
            </a:r>
            <a:r>
              <a:rPr lang="en-US" dirty="0"/>
              <a:t>) which SQL query to show the salary increases from 2022 -&gt; 2023?</a:t>
            </a:r>
          </a:p>
          <a:p>
            <a:r>
              <a:rPr lang="en-US" dirty="0">
                <a:latin typeface="Consolas" panose="020B0609020204030204" pitchFamily="49" charset="0"/>
              </a:rPr>
              <a:t>select name, salary2023 - salary2022 as salaryDelta2022to2023 from salaries;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49DD1-5281-3F89-77A9-015EA661F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7345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964427-DF66-DB06-F4D2-4050320B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practice: </a:t>
            </a:r>
            <a:r>
              <a:rPr lang="en-US" dirty="0">
                <a:hlinkClick r:id="rId2"/>
              </a:rPr>
              <a:t>https://code.cs61a.org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A5F35-90D6-E66E-6B19-39270BCA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following SQL practice, we will use the `records`, `salaries` table from code.cs61a.org</a:t>
            </a:r>
          </a:p>
          <a:p>
            <a:r>
              <a:rPr lang="en-US" dirty="0"/>
              <a:t># (</a:t>
            </a:r>
            <a:r>
              <a:rPr lang="en-US" b="1" dirty="0">
                <a:highlight>
                  <a:srgbClr val="FFFF00"/>
                </a:highlight>
              </a:rPr>
              <a:t>Question</a:t>
            </a:r>
            <a:r>
              <a:rPr lang="en-US" dirty="0"/>
              <a:t>) which SQL query to show each department's min, max, and avg salary?</a:t>
            </a:r>
          </a:p>
          <a:p>
            <a:r>
              <a:rPr lang="en-US" dirty="0">
                <a:latin typeface="Consolas" panose="020B0609020204030204" pitchFamily="49" charset="0"/>
              </a:rPr>
              <a:t>select division, MIN(salary) as </a:t>
            </a:r>
            <a:r>
              <a:rPr lang="en-US" dirty="0" err="1">
                <a:latin typeface="Consolas" panose="020B0609020204030204" pitchFamily="49" charset="0"/>
              </a:rPr>
              <a:t>minSalary</a:t>
            </a:r>
            <a:r>
              <a:rPr lang="en-US" dirty="0">
                <a:latin typeface="Consolas" panose="020B0609020204030204" pitchFamily="49" charset="0"/>
              </a:rPr>
              <a:t>, MAX(salary) as </a:t>
            </a:r>
            <a:r>
              <a:rPr lang="en-US" dirty="0" err="1">
                <a:latin typeface="Consolas" panose="020B0609020204030204" pitchFamily="49" charset="0"/>
              </a:rPr>
              <a:t>maxSalary</a:t>
            </a:r>
            <a:r>
              <a:rPr lang="en-US" dirty="0">
                <a:latin typeface="Consolas" panose="020B0609020204030204" pitchFamily="49" charset="0"/>
              </a:rPr>
              <a:t>, AVG(salary) as </a:t>
            </a:r>
            <a:r>
              <a:rPr lang="en-US" dirty="0" err="1">
                <a:latin typeface="Consolas" panose="020B0609020204030204" pitchFamily="49" charset="0"/>
              </a:rPr>
              <a:t>avgSalary</a:t>
            </a:r>
            <a:r>
              <a:rPr lang="en-US" dirty="0">
                <a:latin typeface="Consolas" panose="020B0609020204030204" pitchFamily="49" charset="0"/>
              </a:rPr>
              <a:t> from records group by division;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49DD1-5281-3F89-77A9-015EA661F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8216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"Official" course evaluation survey released</a:t>
            </a:r>
          </a:p>
          <a:p>
            <a:pPr lvl="1"/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https://course-evaluations.berkeley.edu/Berkeley/</a:t>
            </a:r>
            <a:endParaRPr lang="en-US" sz="2600" dirty="0"/>
          </a:p>
          <a:p>
            <a:pPr lvl="1"/>
            <a:r>
              <a:rPr lang="en-US" sz="2600" dirty="0"/>
              <a:t> Filling this out will be a huge help for the Data/DSUS department with regard to course development, so please fill this out :)</a:t>
            </a:r>
          </a:p>
          <a:p>
            <a:r>
              <a:rPr lang="en-US" sz="2600" dirty="0"/>
              <a:t> Project02 ("Ants") due tonight (8/1)!</a:t>
            </a:r>
          </a:p>
          <a:p>
            <a:r>
              <a:rPr lang="en-US" sz="2600" dirty="0"/>
              <a:t> Ed post: </a:t>
            </a:r>
            <a:r>
              <a:rPr lang="en-US" sz="2600" dirty="0">
                <a:hlinkClick r:id="rId3"/>
              </a:rPr>
              <a:t>"What's Left in C88C?"</a:t>
            </a:r>
            <a:endParaRPr lang="en-US" sz="2600" dirty="0"/>
          </a:p>
          <a:p>
            <a:r>
              <a:rPr lang="en-US" sz="2600" dirty="0"/>
              <a:t> Reminder: "clobber" policy for final exam vs midterm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78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711E7-0B4B-D842-FBDE-03B93A1D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2024 – Question 7 - Trees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6097E-3509-78B4-47A9-76E4A12D7E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8" name="Content Placeholder 7" descr="A screenshot of a math test&#10;&#10;Description automatically generated">
            <a:extLst>
              <a:ext uri="{FF2B5EF4-FFF2-40B4-BE49-F238E27FC236}">
                <a16:creationId xmlns:a16="http://schemas.microsoft.com/office/drawing/2014/main" id="{81F389EE-5AE5-156D-A5CB-D8E96592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864" y="914400"/>
            <a:ext cx="10517662" cy="5410200"/>
          </a:xfrm>
        </p:spPr>
      </p:pic>
    </p:spTree>
    <p:extLst>
      <p:ext uri="{BB962C8B-B14F-4D97-AF65-F5344CB8AC3E}">
        <p14:creationId xmlns:p14="http://schemas.microsoft.com/office/powerpoint/2010/main" val="162922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711E7-0B4B-D842-FBDE-03B93A1D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2024 Midterm: Env Diagram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6097E-3509-78B4-47A9-76E4A12D7E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246CF5-5BD7-AA06-7B43-534B1BF32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448"/>
          <a:stretch/>
        </p:blipFill>
        <p:spPr>
          <a:xfrm>
            <a:off x="77198" y="637662"/>
            <a:ext cx="6182768" cy="3656800"/>
          </a:xfr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EA67BC-9770-3045-FA75-6FD50603A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09"/>
          <a:stretch/>
        </p:blipFill>
        <p:spPr>
          <a:xfrm>
            <a:off x="3706003" y="1184115"/>
            <a:ext cx="8485997" cy="52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9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3C9DD3-3889-4D5A-3031-868E9CCF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2021 Q9 – Tree Farm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E77F64-45C4-D99F-B542-822E1BA04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2289C-B65F-313C-E009-71428ED30E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41E3CA56-4DDB-EEDB-0229-CE22A871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14400"/>
            <a:ext cx="10510157" cy="58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482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COME JOIN COURSE STAFF!</a:t>
            </a:r>
          </a:p>
        </p:txBody>
      </p:sp>
    </p:spTree>
    <p:extLst>
      <p:ext uri="{BB962C8B-B14F-4D97-AF65-F5344CB8AC3E}">
        <p14:creationId xmlns:p14="http://schemas.microsoft.com/office/powerpoint/2010/main" val="136788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D9DC0C-B74F-2C44-9C36-B03712B35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D04C2C-180F-FD43-828F-461B0FC07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(Again!)</a:t>
            </a:r>
          </a:p>
        </p:txBody>
      </p:sp>
    </p:spTree>
    <p:extLst>
      <p:ext uri="{BB962C8B-B14F-4D97-AF65-F5344CB8AC3E}">
        <p14:creationId xmlns:p14="http://schemas.microsoft.com/office/powerpoint/2010/main" val="231812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Final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"primary" time: </a:t>
            </a:r>
            <a:r>
              <a:rPr lang="en-US" b="1" dirty="0"/>
              <a:t>Wednesday August 7th, 3PM – 5 PM PST</a:t>
            </a:r>
            <a:r>
              <a:rPr lang="en-US" dirty="0"/>
              <a:t> </a:t>
            </a:r>
          </a:p>
          <a:p>
            <a:r>
              <a:rPr lang="en-US" dirty="0"/>
              <a:t>Final exam scheduling form released</a:t>
            </a:r>
          </a:p>
          <a:p>
            <a:pPr lvl="1"/>
            <a:r>
              <a:rPr lang="en-US" dirty="0"/>
              <a:t> Gradescope: </a:t>
            </a:r>
            <a:r>
              <a:rPr lang="en-US" dirty="0">
                <a:hlinkClick r:id="rId2"/>
              </a:rPr>
              <a:t>"(Urgent) Final Exam Scheduling"</a:t>
            </a:r>
            <a:endParaRPr lang="en-US" dirty="0"/>
          </a:p>
          <a:p>
            <a:pPr lvl="1"/>
            <a:r>
              <a:rPr lang="en-US" dirty="0"/>
              <a:t> Due: </a:t>
            </a:r>
            <a:r>
              <a:rPr lang="en-US" b="1" dirty="0"/>
              <a:t>Wednesday July 31st 11:59 PM PST</a:t>
            </a:r>
          </a:p>
          <a:p>
            <a:pPr lvl="1"/>
            <a:r>
              <a:rPr lang="en-US" dirty="0"/>
              <a:t> Please fill this out ASAP! For more info, see </a:t>
            </a:r>
            <a:r>
              <a:rPr lang="en-US" dirty="0">
                <a:hlinkClick r:id="rId3"/>
              </a:rPr>
              <a:t>Ed post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</a:t>
            </a:r>
            <a:r>
              <a:rPr lang="en-US" sz="2000" dirty="0"/>
              <a:t>DSP students: you should have received an email for a separate Final exam scheduling form. Please fill this out – if you didn't receive an e-mail, let us know!</a:t>
            </a:r>
          </a:p>
          <a:p>
            <a:r>
              <a:rPr lang="en-US" dirty="0"/>
              <a:t> Final exam will have the same style as the Midterm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Zoom+Gradescope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1138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F715FB-EAE9-B76F-EEE1-2BFD1634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Brain Full Yet?</a:t>
            </a:r>
          </a:p>
        </p:txBody>
      </p:sp>
      <p:sp>
        <p:nvSpPr>
          <p:cNvPr id="286" name="Google Shape;286;p33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2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Data: values, literals, operations, 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List, Tuples, Dictionaries</a:t>
            </a:r>
          </a:p>
          <a:p>
            <a:r>
              <a:rPr lang="en-US" dirty="0"/>
              <a:t>Function Definition Statement</a:t>
            </a:r>
          </a:p>
          <a:p>
            <a:r>
              <a:rPr lang="en-US" dirty="0"/>
              <a:t>Conditional Statement</a:t>
            </a:r>
          </a:p>
          <a:p>
            <a:r>
              <a:rPr lang="en-US" dirty="0"/>
              <a:t>Iteration: list comp, for, while</a:t>
            </a:r>
          </a:p>
          <a:p>
            <a:r>
              <a:rPr lang="en-US" dirty="0"/>
              <a:t>Lambda function expr.</a:t>
            </a:r>
          </a:p>
          <a:p>
            <a:r>
              <a:rPr lang="en-US" dirty="0"/>
              <a:t>Higher Order Functions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Higher order function patterns</a:t>
            </a:r>
          </a:p>
          <a:p>
            <a:pPr lvl="1"/>
            <a:r>
              <a:rPr lang="en-US" dirty="0"/>
              <a:t>Map, Filter, Reduce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Abstract Data Types</a:t>
            </a:r>
          </a:p>
          <a:p>
            <a:r>
              <a:rPr lang="en-US" dirty="0"/>
              <a:t>Mutation</a:t>
            </a:r>
          </a:p>
          <a:p>
            <a:r>
              <a:rPr lang="en-US" b="1" dirty="0"/>
              <a:t>Class &amp; Inheritance</a:t>
            </a:r>
          </a:p>
          <a:p>
            <a:r>
              <a:rPr lang="en-US" b="1" dirty="0"/>
              <a:t>Exceptions</a:t>
            </a:r>
          </a:p>
          <a:p>
            <a:r>
              <a:rPr lang="en-US" b="1" dirty="0"/>
              <a:t>SQL / Declarative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6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F715FB-EAE9-B76F-EEE1-2BFD1634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C88C: Course objectives</a:t>
            </a:r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253DADB7-6060-C883-A269-DDD3F59B4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5" y="2509185"/>
            <a:ext cx="11073669" cy="3833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F8D56B-21AE-35D8-A983-301EBFE8B1A6}"/>
              </a:ext>
            </a:extLst>
          </p:cNvPr>
          <p:cNvSpPr txBox="1"/>
          <p:nvPr/>
        </p:nvSpPr>
        <p:spPr>
          <a:xfrm>
            <a:off x="473646" y="1045968"/>
            <a:ext cx="11159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C88C su24: </a:t>
            </a:r>
            <a:r>
              <a:rPr lang="en-US" sz="2400" dirty="0">
                <a:hlinkClick r:id="rId4"/>
              </a:rPr>
              <a:t>https://classes.berkeley.edu/content/2024-summer-data-c88c-001-lec-001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458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1CE1-703F-6A04-D8FC-13C5B3E9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Courses to Follow Up!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Courses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AA4E-6DAA-94B1-C5A2-7C1CFE1B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Explore all the DS connectors</a:t>
            </a:r>
          </a:p>
          <a:p>
            <a:pPr lvl="1"/>
            <a:r>
              <a:rPr lang="en-US" sz="2400" dirty="0"/>
              <a:t> Data 88E (Econ)</a:t>
            </a:r>
          </a:p>
          <a:p>
            <a:pPr lvl="1"/>
            <a:r>
              <a:rPr lang="en-US" sz="2400" dirty="0"/>
              <a:t> Stat 88 / DATA C88S</a:t>
            </a:r>
          </a:p>
          <a:p>
            <a:r>
              <a:rPr lang="en-US" sz="2400" dirty="0"/>
              <a:t> Data 100: Principles of DS</a:t>
            </a:r>
          </a:p>
          <a:p>
            <a:r>
              <a:rPr lang="en-US" sz="2400" dirty="0"/>
              <a:t> Data 101: Data Engineering</a:t>
            </a:r>
          </a:p>
          <a:p>
            <a:r>
              <a:rPr lang="en-US" sz="2400" dirty="0"/>
              <a:t> Data 102: Data, Inference, and Decisions</a:t>
            </a:r>
          </a:p>
          <a:p>
            <a:r>
              <a:rPr lang="en-US" sz="2400" dirty="0"/>
              <a:t>Data 104: Human Context and Ethics</a:t>
            </a:r>
          </a:p>
          <a:p>
            <a:r>
              <a:rPr lang="en-US" sz="2400" dirty="0"/>
              <a:t> Data 140: Probability</a:t>
            </a:r>
          </a:p>
          <a:p>
            <a:r>
              <a:rPr lang="en-US" sz="2400" dirty="0"/>
              <a:t> INFO – Course Schedule Varies!</a:t>
            </a:r>
          </a:p>
          <a:p>
            <a:pPr lvl="1"/>
            <a:r>
              <a:rPr lang="en-US" sz="2400" dirty="0"/>
              <a:t> INFO C103 in Spring: "History of Information"</a:t>
            </a:r>
          </a:p>
          <a:p>
            <a:pPr lvl="1"/>
            <a:r>
              <a:rPr lang="en-US" sz="2400" dirty="0"/>
              <a:t> Some Database courses, web development, etc.</a:t>
            </a:r>
          </a:p>
        </p:txBody>
      </p:sp>
    </p:spTree>
    <p:extLst>
      <p:ext uri="{BB962C8B-B14F-4D97-AF65-F5344CB8AC3E}">
        <p14:creationId xmlns:p14="http://schemas.microsoft.com/office/powerpoint/2010/main" val="100436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81B5-5851-D70A-FBFE-42E11386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9941-72DB-D80B-7888-5C00F9B5F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CS61B: (conventional) data structures, statically typed production languages.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CS61C: computing architecture and hardware as programmers see it.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CS70: Discrete Math and Probability Theory.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CS170, CS171, CS172, CS174: “Theory”—analysis and construction of algorithms, cryptography, computability, complexity, combinatorics, use of probabilistic algorithms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CS161: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CS162: Operating systems.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CS164: Implementation of programming languages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CS168: Introduction to the Internet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CS160, CS169: User interfaces, software engineering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CS176: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01096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F80F-402C-A009-C760-C847ADF1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Courses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A099-40D7-6927-7D1A-F758CFAF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400" dirty="0">
                <a:solidFill>
                  <a:srgbClr val="0072C1"/>
                </a:solidFill>
                <a:latin typeface="Roboto" pitchFamily="2" charset="0"/>
              </a:rPr>
              <a:t>* </a:t>
            </a:r>
            <a:r>
              <a:rPr lang="en-US" sz="2400" dirty="0">
                <a:effectLst/>
                <a:latin typeface="inherit"/>
              </a:rPr>
              <a:t>CS182, CS188, CS189: Neural networks, Artificial intelligence, Machine Learning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CS184: Graphics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CS186: Databases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CS191: Quantum Computing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CS195: Social Implications of Computing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16A, 16B: Designing Information Systems and Devices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126: Probability and Random Processes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EECS149: Embedded Systems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151: Digital Design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CS194: Special topics. (e.g.) computational photography and image manipulation, cryptography, cyberwar.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Plus graduate courses on these subjects and more.</a:t>
            </a:r>
          </a:p>
        </p:txBody>
      </p:sp>
    </p:spTree>
    <p:extLst>
      <p:ext uri="{BB962C8B-B14F-4D97-AF65-F5344CB8AC3E}">
        <p14:creationId xmlns:p14="http://schemas.microsoft.com/office/powerpoint/2010/main" val="2391957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0B3-37B0-3BBA-A008-DCA3DA1E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 Courses Are There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CDDC-B859-C232-DF08-36A877A6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EE105: Microelectronic Devices and Circuits.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EE106: Robotics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EE118, EE134: Optical Engineering, </a:t>
            </a:r>
            <a:r>
              <a:rPr lang="en-US" sz="2000" dirty="0" err="1">
                <a:effectLst/>
                <a:latin typeface="inherit"/>
              </a:rPr>
              <a:t>Photovotalaic</a:t>
            </a:r>
            <a:r>
              <a:rPr lang="en-US" sz="2000" dirty="0">
                <a:effectLst/>
                <a:latin typeface="inherit"/>
              </a:rPr>
              <a:t> Devices.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EE120: Signals and Systems.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EE123: Digital Signal Processing.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EE126: Probability and Random Processes.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EE130: Integrated Circuit Devices.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EE137A: Power Circuits.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EE140: Linear Integrated Circuits (analog circuits, amplifiers).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EE142: Integrated Circuits for Communication.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EE143: Microfabrication Technology.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EE147: Micromechanical Systems (MEMS).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EE192: Mechatronic Design.</a:t>
            </a:r>
          </a:p>
        </p:txBody>
      </p:sp>
    </p:spTree>
    <p:extLst>
      <p:ext uri="{BB962C8B-B14F-4D97-AF65-F5344CB8AC3E}">
        <p14:creationId xmlns:p14="http://schemas.microsoft.com/office/powerpoint/2010/main" val="588999441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26044</TotalTime>
  <Words>1546</Words>
  <Application>Microsoft Office PowerPoint</Application>
  <PresentationFormat>Widescreen</PresentationFormat>
  <Paragraphs>169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Times New Roman</vt:lpstr>
      <vt:lpstr>Consolas</vt:lpstr>
      <vt:lpstr>FreightSans Pro Book</vt:lpstr>
      <vt:lpstr>inherit</vt:lpstr>
      <vt:lpstr>FreightMicro Pro Light</vt:lpstr>
      <vt:lpstr>Source Code Pro Medium</vt:lpstr>
      <vt:lpstr>Roboto</vt:lpstr>
      <vt:lpstr>FreightMicro Pro Book</vt:lpstr>
      <vt:lpstr>Source Code Pro</vt:lpstr>
      <vt:lpstr>Work Sans</vt:lpstr>
      <vt:lpstr>Arial</vt:lpstr>
      <vt:lpstr>Open Sans Light</vt:lpstr>
      <vt:lpstr>FreightMicro Pro Medium</vt:lpstr>
      <vt:lpstr>3_Main C88C</vt:lpstr>
      <vt:lpstr>Wrap Up</vt:lpstr>
      <vt:lpstr>Announcements</vt:lpstr>
      <vt:lpstr>Announcements: Final Exam</vt:lpstr>
      <vt:lpstr>Is Your Brain Full Yet?</vt:lpstr>
      <vt:lpstr>Data C88C: Course objectives</vt:lpstr>
      <vt:lpstr>LOTS of Courses to Follow Up! [Courses]</vt:lpstr>
      <vt:lpstr>CS Courses</vt:lpstr>
      <vt:lpstr>CS Courses Part 2</vt:lpstr>
      <vt:lpstr>EE Courses Are There Too</vt:lpstr>
      <vt:lpstr>Eric Kim's favorite classes (in no particular order)</vt:lpstr>
      <vt:lpstr>PowerPoint Presentation</vt:lpstr>
      <vt:lpstr>What can you do with Python?</vt:lpstr>
      <vt:lpstr>What can you do with Python?</vt:lpstr>
      <vt:lpstr>DS/CS is ubiquitous in today's world</vt:lpstr>
      <vt:lpstr>Final Review</vt:lpstr>
      <vt:lpstr>Approaching The Exam</vt:lpstr>
      <vt:lpstr>SQL practice: https://code.cs61a.org</vt:lpstr>
      <vt:lpstr>SQL practice: https://code.cs61a.org</vt:lpstr>
      <vt:lpstr>SQL practice: https://code.cs61a.org</vt:lpstr>
      <vt:lpstr>Spring 2024 – Question 7 - Trees</vt:lpstr>
      <vt:lpstr>Summer 2024 Midterm: Env Diagram</vt:lpstr>
      <vt:lpstr>Fall 2021 Q9 – Tree Farm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Eric Kim</cp:lastModifiedBy>
  <cp:revision>98</cp:revision>
  <cp:lastPrinted>2023-04-26T21:00:09Z</cp:lastPrinted>
  <dcterms:modified xsi:type="dcterms:W3CDTF">2024-08-01T23:46:19Z</dcterms:modified>
</cp:coreProperties>
</file>